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Google Sans SemiBold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Google Sans"/>
      <p:regular r:id="rId24"/>
      <p:bold r:id="rId25"/>
      <p:italic r:id="rId26"/>
      <p:boldItalic r:id="rId27"/>
    </p:embeddedFont>
    <p:embeddedFont>
      <p:font typeface="Merriweather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GoogleSans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italic.fntdata"/><Relationship Id="rId25" Type="http://schemas.openxmlformats.org/officeDocument/2006/relationships/font" Target="fonts/GoogleSans-bold.fntdata"/><Relationship Id="rId28" Type="http://schemas.openxmlformats.org/officeDocument/2006/relationships/font" Target="fonts/Merriweather-regular.fntdata"/><Relationship Id="rId27" Type="http://schemas.openxmlformats.org/officeDocument/2006/relationships/font" Target="fonts/Google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boldItalic.fntdata"/><Relationship Id="rId30" Type="http://schemas.openxmlformats.org/officeDocument/2006/relationships/font" Target="fonts/Merriweather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bold.fntdata"/><Relationship Id="rId16" Type="http://schemas.openxmlformats.org/officeDocument/2006/relationships/font" Target="fonts/GoogleSansSemiBold-regular.fntdata"/><Relationship Id="rId19" Type="http://schemas.openxmlformats.org/officeDocument/2006/relationships/font" Target="fonts/GoogleSansSemiBold-boldItalic.fntdata"/><Relationship Id="rId18" Type="http://schemas.openxmlformats.org/officeDocument/2006/relationships/font" Target="fonts/GoogleSansSemiBold-italic.fntdata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a12dec5cdb_0_4450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a12dec5cdb_0_1061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a12dec5cd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a12dec5cd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a12dec5cdb_0_420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a12dec5cdb_0_4237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a12dec5cdb_0_442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a12dec5cdb_0_4265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a12dec5cdb_0_428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12dec5cdb_0_439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J">
  <p:cSld name="TITLE_AND_BODY_2_1_1_1_1_1_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/>
          <p:nvPr>
            <p:ph idx="2" type="pic"/>
          </p:nvPr>
        </p:nvSpPr>
        <p:spPr>
          <a:xfrm>
            <a:off x="45720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62" name="Google Shape;62;p13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layout">
  <p:cSld name="TITLE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14"/>
          <p:cNvSpPr/>
          <p:nvPr>
            <p:ph idx="3" type="pic"/>
          </p:nvPr>
        </p:nvSpPr>
        <p:spPr>
          <a:xfrm>
            <a:off x="226525" y="2975750"/>
            <a:ext cx="4458900" cy="19413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C">
  <p:cSld name="TITLE_AND_BODY_2_1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2757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2757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3" name="Google Shape;73;p15"/>
          <p:cNvSpPr/>
          <p:nvPr>
            <p:ph idx="2" type="pic"/>
          </p:nvPr>
        </p:nvSpPr>
        <p:spPr>
          <a:xfrm>
            <a:off x="4298349" y="316350"/>
            <a:ext cx="4510800" cy="451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I">
  <p:cSld name="TITLE_AND_BODY_2_1_1_1_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7" name="Google Shape;77;p16"/>
          <p:cNvSpPr/>
          <p:nvPr>
            <p:ph idx="2" type="pic"/>
          </p:nvPr>
        </p:nvSpPr>
        <p:spPr>
          <a:xfrm>
            <a:off x="554595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D">
  <p:cSld name="TITLE_AND_BODY_2_1_1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>
            <p:ph idx="2" type="pic"/>
          </p:nvPr>
        </p:nvSpPr>
        <p:spPr>
          <a:xfrm>
            <a:off x="296299" y="316350"/>
            <a:ext cx="4510800" cy="451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80" name="Google Shape;80;p17"/>
          <p:cNvSpPr txBox="1"/>
          <p:nvPr>
            <p:ph type="title"/>
          </p:nvPr>
        </p:nvSpPr>
        <p:spPr>
          <a:xfrm>
            <a:off x="515192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515192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A">
  <p:cSld name="TITLE_AND_BODY_2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/>
          <p:nvPr>
            <p:ph idx="2" type="pic"/>
          </p:nvPr>
        </p:nvSpPr>
        <p:spPr>
          <a:xfrm>
            <a:off x="399600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18"/>
          <p:cNvSpPr txBox="1"/>
          <p:nvPr>
            <p:ph type="title"/>
          </p:nvPr>
        </p:nvSpPr>
        <p:spPr>
          <a:xfrm>
            <a:off x="327575" y="340500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27575" y="1616646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ctrTitle"/>
          </p:nvPr>
        </p:nvSpPr>
        <p:spPr>
          <a:xfrm>
            <a:off x="311700" y="2982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FocusLens</a:t>
            </a:r>
            <a:r>
              <a:rPr lang="en" sz="3300">
                <a:latin typeface="Google Sans SemiBold"/>
                <a:ea typeface="Google Sans SemiBold"/>
                <a:cs typeface="Google Sans SemiBold"/>
                <a:sym typeface="Google Sans SemiBold"/>
              </a:rPr>
              <a:t> </a:t>
            </a:r>
            <a:endParaRPr sz="3300"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Real-Time Student Engagement and Attention Monitor</a:t>
            </a:r>
            <a:r>
              <a:rPr b="1" lang="en" sz="2000">
                <a:solidFill>
                  <a:srgbClr val="C9DAF8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2311"/>
          </a:p>
        </p:txBody>
      </p:sp>
      <p:sp>
        <p:nvSpPr>
          <p:cNvPr id="91" name="Google Shape;91;p19"/>
          <p:cNvSpPr txBox="1"/>
          <p:nvPr>
            <p:ph idx="1" type="subTitle"/>
          </p:nvPr>
        </p:nvSpPr>
        <p:spPr>
          <a:xfrm>
            <a:off x="311700" y="220261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</a:rPr>
              <a:t>Midterm Project Proposal – ITAI 1378: Computer Vision and AI</a:t>
            </a: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9"/>
          <p:cNvSpPr txBox="1"/>
          <p:nvPr/>
        </p:nvSpPr>
        <p:spPr>
          <a:xfrm>
            <a:off x="373250" y="1822225"/>
            <a:ext cx="63228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11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rPr>
              <a:t>Iman Haamid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Resources: Tools</a:t>
            </a:r>
            <a:endParaRPr/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FocusLens requires minimal external resources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Cloud compute options include Colab and Kaggle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Frameworks like PyTorch can power the models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estimated project cost is extremely low</a:t>
            </a:r>
            <a:endParaRPr/>
          </a:p>
        </p:txBody>
      </p:sp>
      <p:pic>
        <p:nvPicPr>
          <p:cNvPr id="147" name="Google Shape;147;p28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19300"/>
            <a:ext cx="3090600" cy="30906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507450" y="364325"/>
            <a:ext cx="8129100" cy="46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Problem: Lack of Student Engagement</a:t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Solution: FocusLens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●"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Real-time monitoring of student engagement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●"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Computer vision detects attention and focus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●"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Provides instructors with immediate valuable feedback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oogle Sans"/>
              <a:buChar char="●"/>
            </a:pPr>
            <a:r>
              <a:rPr lang="en" sz="16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Optimized learning environment through data insights</a:t>
            </a:r>
            <a:endParaRPr sz="16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8" name="Google Shape;98;p20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19300"/>
            <a:ext cx="3090600" cy="30906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idx="4294967295" type="title"/>
          </p:nvPr>
        </p:nvSpPr>
        <p:spPr>
          <a:xfrm>
            <a:off x="0" y="524600"/>
            <a:ext cx="4335900" cy="4279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Google Sans"/>
              <a:buChar char="●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What will your system do?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Monitor a student's attentiveness during online lectures using computer vision on a webcam feed.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●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How will it solve the problem?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Track facial features and eye closure to classify the student's status as Attentive, Drowsy, or Absent.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Example: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Google Sans"/>
              <a:buAutoNum type="arabicPeriod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Face Detection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Reliably locate the user's face in every frame using Object Detection.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AutoNum type="arabicPeriod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Facial Landmark Detection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Identify and track 6 key points around each eye for the primary engagement metric.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AutoNum type="arabicPeriod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Eye Aspect Ratio (EAR) Calculation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The core metric: a ratio from eye landmarks. Small EAR = closed eye; large EAR = open eye.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AutoNum type="arabicPeriod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Attentiveness Status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Google Sans"/>
              <a:buChar char="○"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Use EAR and face presence to classify status into three states: Attentive, Drowsy, or Absent.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descr="focusLens Real-Time Student Engagement and Attention Monitor (Simplified Scope)"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7175" y="524600"/>
            <a:ext cx="4571850" cy="441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1267075" y="0"/>
            <a:ext cx="4648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Solutions - FocusLens</a:t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2757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Tools and Models</a:t>
            </a:r>
            <a:endParaRPr/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2757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Object detection and landmark identification drive the system's core function.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proposed solution utilizes Dlib for robust face and landmark detection.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Core frameworks include Python, OpenCV, NumPy, and Pandas for processing.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Python is the primary language, standard for computer vision and machine learning.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Matplotlib or Streamlit will be used for final data visualization and reporting.</a:t>
            </a:r>
            <a:endParaRPr/>
          </a:p>
        </p:txBody>
      </p:sp>
      <p:pic>
        <p:nvPicPr>
          <p:cNvPr id="111" name="Google Shape;111;p22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8349" y="316350"/>
            <a:ext cx="4510800" cy="45108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and Plan</a:t>
            </a:r>
            <a:endParaRPr/>
          </a:p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Source a public computer vision dataset for the project.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dataset size needs to be determined and justified soon.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Labels will include Attentive, Drowsy, and Absent classifications.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preparation includes labeling and cleaning the selected images.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3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5950" y="1519300"/>
            <a:ext cx="3090600" cy="30906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27575" y="340500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Resources and Tools</a:t>
            </a:r>
            <a:endParaRPr/>
          </a:p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>
            <a:off x="327575" y="1616646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FocusLens data source can be a public dataset or a new collection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required size needs to be carefully determined and fully justified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preparation includes cleaning and labeling the selected images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Classification labels must include Attentive, Drowsy, and Absent statuses</a:t>
            </a:r>
            <a:endParaRPr/>
          </a:p>
        </p:txBody>
      </p:sp>
      <p:pic>
        <p:nvPicPr>
          <p:cNvPr id="123" name="Google Shape;123;p24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6000" y="0"/>
            <a:ext cx="514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Flow Pipeline</a:t>
            </a:r>
            <a:endParaRPr/>
          </a:p>
        </p:txBody>
      </p:sp>
      <p:sp>
        <p:nvSpPr>
          <p:cNvPr id="128" name="Google Shape;128;p25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Webcam acquires video frame input continuously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Frame undergoes initial processing and object detection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Facial landmarks and eye regions are precisely analyzed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System calculates Eye Aspect Ratio for attentiveness status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Real-time attentiveness status is provided as the final output</a:t>
            </a:r>
            <a:endParaRPr/>
          </a:p>
        </p:txBody>
      </p:sp>
      <p:pic>
        <p:nvPicPr>
          <p:cNvPr id="129" name="Google Shape;129;p25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19300"/>
            <a:ext cx="3090600" cy="30906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Measuring Project Success</a:t>
            </a:r>
            <a:endParaRPr/>
          </a:p>
        </p:txBody>
      </p:sp>
      <p:sp>
        <p:nvSpPr>
          <p:cNvPr id="134" name="Google Shape;134;p26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Achieve high accuracy, precision, and recall scores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Target a primary metric performance of ninety percent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Ensure secondary metric speed is less than one second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Minimize image latency to optimize system performance</a:t>
            </a:r>
            <a:endParaRPr/>
          </a:p>
        </p:txBody>
      </p:sp>
      <p:pic>
        <p:nvPicPr>
          <p:cNvPr id="135" name="Google Shape;135;p26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5950" y="1519300"/>
            <a:ext cx="3090600" cy="30906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title"/>
          </p:nvPr>
        </p:nvSpPr>
        <p:spPr>
          <a:xfrm>
            <a:off x="515192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Timeline: 5 Weeks</a:t>
            </a:r>
            <a:endParaRPr/>
          </a:p>
        </p:txBody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515192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Week one - focuses on core system setup and detection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Week two - Real-time Eye Aspect Ratio calculation is the focus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Week three -  involves implementing the final engagement status logic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Week four - Data logging and the final report generation are scheduled.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last week is dedicated to code cleaning and final submission</a:t>
            </a:r>
            <a:endParaRPr/>
          </a:p>
        </p:txBody>
      </p:sp>
      <p:pic>
        <p:nvPicPr>
          <p:cNvPr id="141" name="Google Shape;141;p27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299" y="316350"/>
            <a:ext cx="4510800" cy="45108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